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73" r:id="rId11"/>
    <p:sldId id="274" r:id="rId12"/>
    <p:sldId id="267" r:id="rId13"/>
    <p:sldId id="259" r:id="rId14"/>
    <p:sldId id="271" r:id="rId15"/>
    <p:sldId id="272" r:id="rId16"/>
    <p:sldId id="275" r:id="rId17"/>
    <p:sldId id="276" r:id="rId18"/>
    <p:sldId id="277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ra\&#1086;&#1073;&#1097;&#1072;&#1103;\&#1073;&#1072;&#1079;&#1099;%20&#1076;&#1072;&#1085;&#1085;&#1099;&#1093;%20&#1091;&#1095;&#1072;&#1097;&#1080;&#1077;&#1089;&#1103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44;&#1086;&#1082;&#1091;&#1084;&#1077;&#1085;&#1090;&#1099;\&#1048;&#1053;&#1053;&#1040;\&#1048;&#1053;&#1053;&#1040;\&#1055;&#1088;&#1086;&#1075;&#1088;&#1072;&#1084;&#1084;&#1072;%20&#1088;&#1072;&#1079;&#1074;&#1080;&#1090;&#1080;&#1103;\&#1087;&#1088;&#1086;&#1075;&#1088;&#1072;&#1084;&#1084;&#1072;%20&#1088;&#1072;&#1079;&#1074;&#1080;&#1090;&#1080;&#1103;\&#1076;&#1080;&#1072;&#1075;&#1088;&#1072;&#1084;&#1084;&#1099;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503159327306268E-3"/>
          <c:y val="9.8978272690253985E-2"/>
          <c:w val="0.65270231846019244"/>
          <c:h val="0.81326758526306997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 b="1" i="0" baseline="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'[Лист Microsoft Office Excel.xlsx]Лист1'!$A$3:$A$7</c:f>
              <c:strCache>
                <c:ptCount val="5"/>
                <c:pt idx="0">
                  <c:v>клубы по месту жительства</c:v>
                </c:pt>
                <c:pt idx="1">
                  <c:v>туристко-краеведческая </c:v>
                </c:pt>
                <c:pt idx="2">
                  <c:v>техническая</c:v>
                </c:pt>
                <c:pt idx="3">
                  <c:v>физкультурно-спортивная</c:v>
                </c:pt>
                <c:pt idx="4">
                  <c:v>художественная</c:v>
                </c:pt>
              </c:strCache>
            </c:strRef>
          </c:cat>
          <c:val>
            <c:numRef>
              <c:f>'[Лист Microsoft Office Excel.xlsx]Лист1'!$B$3:$B$7</c:f>
              <c:numCache>
                <c:formatCode>General</c:formatCode>
                <c:ptCount val="5"/>
                <c:pt idx="0">
                  <c:v>880</c:v>
                </c:pt>
                <c:pt idx="1">
                  <c:v>35</c:v>
                </c:pt>
                <c:pt idx="2">
                  <c:v>29</c:v>
                </c:pt>
                <c:pt idx="3">
                  <c:v>312</c:v>
                </c:pt>
                <c:pt idx="4">
                  <c:v>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1060705644308944"/>
          <c:y val="0.13855874988249173"/>
          <c:w val="0.35505555921515114"/>
          <c:h val="0.73916252894977486"/>
        </c:manualLayout>
      </c:layout>
      <c:overlay val="0"/>
      <c:txPr>
        <a:bodyPr/>
        <a:lstStyle/>
        <a:p>
          <a:pPr>
            <a:defRPr sz="1800" baseline="0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gradFill>
      <a:gsLst>
        <a:gs pos="59000">
          <a:srgbClr val="4F81BD">
            <a:tint val="66000"/>
            <a:satMod val="160000"/>
            <a:alpha val="48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title>
      <c:tx>
        <c:rich>
          <a:bodyPr/>
          <a:lstStyle/>
          <a:p>
            <a:pPr>
              <a:defRPr baseline="0"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baseline="0">
                <a:solidFill>
                  <a:schemeClr val="tx2">
                    <a:lumMod val="50000"/>
                  </a:schemeClr>
                </a:solidFill>
              </a:rPr>
              <a:t>Количество ДТП с участием детей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="1" i="0" baseline="0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34</c:v>
                </c:pt>
                <c:pt idx="2">
                  <c:v>30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79808"/>
        <c:axId val="21481344"/>
      </c:barChart>
      <c:catAx>
        <c:axId val="2147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 i="1" baseline="0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21481344"/>
        <c:crosses val="autoZero"/>
        <c:auto val="1"/>
        <c:lblAlgn val="ctr"/>
        <c:lblOffset val="100"/>
        <c:noMultiLvlLbl val="0"/>
      </c:catAx>
      <c:valAx>
        <c:axId val="214813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1479808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9792531120332384E-2"/>
          <c:y val="2.8000000000000004E-2"/>
          <c:w val="0.89875518672199151"/>
          <c:h val="0.46400000000000002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Лист1!$B$2:$B$7</c:f>
              <c:strCache>
                <c:ptCount val="6"/>
                <c:pt idx="0">
                  <c:v>учебно-познавательная</c:v>
                </c:pt>
                <c:pt idx="1">
                  <c:v>информационная</c:v>
                </c:pt>
                <c:pt idx="2">
                  <c:v>коммуникативная</c:v>
                </c:pt>
                <c:pt idx="3">
                  <c:v>социально-трудовая</c:v>
                </c:pt>
                <c:pt idx="4">
                  <c:v>ценностно-смысловая</c:v>
                </c:pt>
                <c:pt idx="5">
                  <c:v>общекультурная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0.78900000000000003</c:v>
                </c:pt>
                <c:pt idx="1">
                  <c:v>0.85500000000000065</c:v>
                </c:pt>
                <c:pt idx="2">
                  <c:v>0.85500000000000065</c:v>
                </c:pt>
                <c:pt idx="3">
                  <c:v>0.85200000000000065</c:v>
                </c:pt>
                <c:pt idx="4">
                  <c:v>0.80600000000000005</c:v>
                </c:pt>
                <c:pt idx="5">
                  <c:v>0.71500000000000064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288064"/>
        <c:axId val="67302144"/>
      </c:barChart>
      <c:catAx>
        <c:axId val="6728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3000000" vert="horz"/>
          <a:lstStyle/>
          <a:p>
            <a:pPr>
              <a:defRPr sz="1800" baseline="0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67302144"/>
        <c:crosses val="autoZero"/>
        <c:auto val="0"/>
        <c:lblAlgn val="ctr"/>
        <c:lblOffset val="100"/>
        <c:noMultiLvlLbl val="0"/>
      </c:catAx>
      <c:valAx>
        <c:axId val="67302144"/>
        <c:scaling>
          <c:orientation val="minMax"/>
          <c:max val="1"/>
        </c:scaling>
        <c:delete val="1"/>
        <c:axPos val="l"/>
        <c:majorGridlines/>
        <c:numFmt formatCode="0.0%" sourceLinked="1"/>
        <c:majorTickMark val="out"/>
        <c:minorTickMark val="none"/>
        <c:tickLblPos val="none"/>
        <c:crossAx val="67288064"/>
        <c:crosses val="autoZero"/>
        <c:crossBetween val="between"/>
      </c:valAx>
      <c:spPr>
        <a:gradFill>
          <a:gsLst>
            <a:gs pos="0">
              <a:srgbClr val="1F497D">
                <a:lumMod val="20000"/>
                <a:lumOff val="8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4200000" scaled="0"/>
        </a:gradFill>
      </c:spPr>
    </c:plotArea>
    <c:plotVisOnly val="1"/>
    <c:dispBlanksAs val="gap"/>
    <c:showDLblsOverMax val="0"/>
  </c:chart>
  <c:spPr>
    <a:gradFill>
      <a:gsLst>
        <a:gs pos="0">
          <a:schemeClr val="tx2">
            <a:lumMod val="20000"/>
            <a:lumOff val="8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3600000" scaled="0"/>
    </a:gradFill>
  </c:spPr>
  <c:txPr>
    <a:bodyPr/>
    <a:lstStyle/>
    <a:p>
      <a:pPr>
        <a:defRPr sz="1200" baseline="0">
          <a:solidFill>
            <a:srgbClr val="7030A0"/>
          </a:solidFill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140827597852541E-4"/>
          <c:y val="8.1527621547306708E-2"/>
          <c:w val="0.88514610534253646"/>
          <c:h val="0.49049416535577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стартовая диагностика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коммуникативные навыки</c:v>
                </c:pt>
                <c:pt idx="1">
                  <c:v>гражданско-патриотическиое воспитание</c:v>
                </c:pt>
                <c:pt idx="2">
                  <c:v>правовая культура</c:v>
                </c:pt>
                <c:pt idx="3">
                  <c:v>валеологическая культура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0.63400000000000512</c:v>
                </c:pt>
                <c:pt idx="1">
                  <c:v>0.77400000000000502</c:v>
                </c:pt>
                <c:pt idx="2">
                  <c:v>0.31700000000000245</c:v>
                </c:pt>
                <c:pt idx="3">
                  <c:v>0.52400000000000002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итоговая диагностика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коммуникативные навыки</c:v>
                </c:pt>
                <c:pt idx="1">
                  <c:v>гражданско-патриотическиое воспитание</c:v>
                </c:pt>
                <c:pt idx="2">
                  <c:v>правовая культура</c:v>
                </c:pt>
                <c:pt idx="3">
                  <c:v>валеологическая культура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0.82000000000000062</c:v>
                </c:pt>
                <c:pt idx="1">
                  <c:v>0.81</c:v>
                </c:pt>
                <c:pt idx="2" formatCode="0.00%">
                  <c:v>0.54300000000000004</c:v>
                </c:pt>
                <c:pt idx="3" formatCode="0.00%">
                  <c:v>0.58600000000000008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61984"/>
        <c:axId val="64363520"/>
      </c:barChart>
      <c:catAx>
        <c:axId val="6436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3000000" vert="horz"/>
          <a:lstStyle/>
          <a:p>
            <a:pPr>
              <a:defRPr sz="1400" spc="-100" baseline="0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64363520"/>
        <c:crossesAt val="0"/>
        <c:auto val="0"/>
        <c:lblAlgn val="ctr"/>
        <c:lblOffset val="100"/>
        <c:noMultiLvlLbl val="0"/>
      </c:catAx>
      <c:valAx>
        <c:axId val="64363520"/>
        <c:scaling>
          <c:orientation val="minMax"/>
          <c:max val="1"/>
        </c:scaling>
        <c:delete val="1"/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0.00%" sourceLinked="1"/>
        <c:majorTickMark val="out"/>
        <c:minorTickMark val="none"/>
        <c:tickLblPos val="none"/>
        <c:crossAx val="64361984"/>
        <c:crosses val="autoZero"/>
        <c:crossBetween val="between"/>
      </c:valAx>
      <c:spPr>
        <a:gradFill>
          <a:gsLst>
            <a:gs pos="0">
              <a:srgbClr val="1F497D">
                <a:lumMod val="20000"/>
                <a:lumOff val="8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4200000" scaled="0"/>
        </a:gradFill>
      </c:spPr>
    </c:plotArea>
    <c:legend>
      <c:legendPos val="r"/>
      <c:layout>
        <c:manualLayout>
          <c:xMode val="edge"/>
          <c:yMode val="edge"/>
          <c:x val="0.8924118918463203"/>
          <c:y val="6.0806146686009456E-2"/>
          <c:w val="0.10546604770881501"/>
          <c:h val="0.68543950898196626"/>
        </c:manualLayout>
      </c:layout>
      <c:overlay val="0"/>
    </c:legend>
    <c:plotVisOnly val="1"/>
    <c:dispBlanksAs val="gap"/>
    <c:showDLblsOverMax val="0"/>
  </c:chart>
  <c:spPr>
    <a:gradFill>
      <a:gsLst>
        <a:gs pos="0">
          <a:schemeClr val="tx2">
            <a:lumMod val="20000"/>
            <a:lumOff val="80000"/>
          </a:scheme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3600000" scaled="0"/>
    </a:gradFill>
  </c:spPr>
  <c:txPr>
    <a:bodyPr/>
    <a:lstStyle/>
    <a:p>
      <a:pPr>
        <a:defRPr sz="1200" baseline="0">
          <a:solidFill>
            <a:srgbClr val="7030A0"/>
          </a:solidFill>
        </a:defRPr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7B24-8C39-4611-831E-0A976D8E0D6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F784-CEC8-4B5B-8024-125E2761E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7B24-8C39-4611-831E-0A976D8E0D6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F784-CEC8-4B5B-8024-125E2761E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7B24-8C39-4611-831E-0A976D8E0D6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F784-CEC8-4B5B-8024-125E2761E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7B24-8C39-4611-831E-0A976D8E0D6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F784-CEC8-4B5B-8024-125E2761E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7B24-8C39-4611-831E-0A976D8E0D6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F784-CEC8-4B5B-8024-125E2761E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7B24-8C39-4611-831E-0A976D8E0D6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F784-CEC8-4B5B-8024-125E2761E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7B24-8C39-4611-831E-0A976D8E0D6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F784-CEC8-4B5B-8024-125E2761E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7B24-8C39-4611-831E-0A976D8E0D6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F784-CEC8-4B5B-8024-125E2761E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7B24-8C39-4611-831E-0A976D8E0D6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F784-CEC8-4B5B-8024-125E2761E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7B24-8C39-4611-831E-0A976D8E0D6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F784-CEC8-4B5B-8024-125E2761E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7B24-8C39-4611-831E-0A976D8E0D6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6F784-CEC8-4B5B-8024-125E2761E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C7B24-8C39-4611-831E-0A976D8E0D6A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6F784-CEC8-4B5B-8024-125E2761E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moldvor@mail.ru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vk.com/smoldvor" TargetMode="External"/><Relationship Id="rId4" Type="http://schemas.openxmlformats.org/officeDocument/2006/relationships/hyperlink" Target="http://smoldvor.smoladmin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8208912" cy="59766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«Центр развития детей и молодежи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«Смоленские дворы»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города Смоленска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Городок по изучению правил дорожного движения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Z:\Минченкова\Презентации на семинар директоров доп образования\Презентация Центра\Автогородок пуст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248472" cy="2880320"/>
          </a:xfrm>
          <a:prstGeom prst="rect">
            <a:avLst/>
          </a:prstGeom>
          <a:noFill/>
        </p:spPr>
      </p:pic>
      <p:pic>
        <p:nvPicPr>
          <p:cNvPr id="26628" name="Picture 4" descr="Z:\Минченкова\Презентации на семинар директоров доп образования\Презентация Центра\Автогород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3956204" cy="2627167"/>
          </a:xfrm>
          <a:prstGeom prst="rect">
            <a:avLst/>
          </a:prstGeom>
          <a:noFill/>
        </p:spPr>
      </p:pic>
      <p:pic>
        <p:nvPicPr>
          <p:cNvPr id="26626" name="Picture 2" descr="Z:\Минченкова\Презентации на семинар директоров доп образования\Презентация Центра\Автогород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56992"/>
            <a:ext cx="4392488" cy="3024336"/>
          </a:xfrm>
          <a:prstGeom prst="rect">
            <a:avLst/>
          </a:prstGeom>
          <a:noFill/>
        </p:spPr>
      </p:pic>
      <p:pic>
        <p:nvPicPr>
          <p:cNvPr id="26629" name="Picture 5" descr="Z:\Минченкова\Презентации на семинар директоров доп образования\Презентация Центра\Безопасное колес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861048"/>
            <a:ext cx="3797218" cy="2497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467544" y="404664"/>
          <a:ext cx="828092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Трудоустройство несовершеннолетних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Z:\Минченкова\Презентации на семинар директоров доп образования\Презентация Центра\Трудоустройст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8205479" cy="3228035"/>
          </a:xfrm>
          <a:prstGeom prst="rect">
            <a:avLst/>
          </a:prstGeom>
          <a:noFill/>
        </p:spPr>
      </p:pic>
      <p:pic>
        <p:nvPicPr>
          <p:cNvPr id="2050" name="Picture 2" descr="Z:\Минченкова\Презентации на семинар директоров доп образования\Презентация Центра\Трудоустройство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4"/>
            <a:ext cx="4262115" cy="2925763"/>
          </a:xfrm>
          <a:prstGeom prst="rect">
            <a:avLst/>
          </a:prstGeom>
          <a:noFill/>
        </p:spPr>
      </p:pic>
      <p:pic>
        <p:nvPicPr>
          <p:cNvPr id="2051" name="Picture 3" descr="Z:\Минченкова\Презентации на семинар директоров доп образования\Презентация Центра\Трудоустройство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4176464" cy="28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Флаг МБУ ДО «ЦРДМ «Смоленские дворы»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овая  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8208912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Детской Думы</a:t>
            </a:r>
            <a:endParaRPr lang="ru-RU" dirty="0"/>
          </a:p>
        </p:txBody>
      </p:sp>
      <p:pic>
        <p:nvPicPr>
          <p:cNvPr id="5" name="Рисунок 15" descr="F:\Выборы\IMG_5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484704"/>
            <a:ext cx="5616624" cy="288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8" descr="IMG_58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4176464" cy="2474942"/>
          </a:xfrm>
          <a:prstGeom prst="rect">
            <a:avLst/>
          </a:prstGeom>
          <a:noFill/>
        </p:spPr>
      </p:pic>
      <p:pic>
        <p:nvPicPr>
          <p:cNvPr id="7" name="Рисунок 13" descr="DSCN4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2664296" cy="3553271"/>
          </a:xfrm>
          <a:prstGeom prst="rect">
            <a:avLst/>
          </a:prstGeom>
          <a:noFill/>
        </p:spPr>
      </p:pic>
      <p:pic>
        <p:nvPicPr>
          <p:cNvPr id="24578" name="Picture 2" descr="Z:\Минченкова\Презентации на семинар директоров доп образования\Презентация Центра\Акция Лес побед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124744"/>
            <a:ext cx="4050453" cy="3033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196752"/>
            <a:ext cx="4104456" cy="2991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Волшебный мир добра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Z:\Минченкова\Презентации на семинар директоров доп образования\Презентация Центра\выступление ВО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176464" cy="2783222"/>
          </a:xfrm>
          <a:prstGeom prst="rect">
            <a:avLst/>
          </a:prstGeom>
          <a:noFill/>
        </p:spPr>
      </p:pic>
      <p:pic>
        <p:nvPicPr>
          <p:cNvPr id="5" name="Рисунок 8" descr="DSC_06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80338"/>
            <a:ext cx="4536504" cy="287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Z:\Фотографии\фото для презентации\волш мир доб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861048"/>
            <a:ext cx="3672408" cy="257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Партнеры Центра</a:t>
            </a:r>
            <a:endParaRPr lang="ru-RU" dirty="0"/>
          </a:p>
        </p:txBody>
      </p:sp>
      <p:pic>
        <p:nvPicPr>
          <p:cNvPr id="27650" name="Picture 2" descr="Z:\Минченкова\Презентации на семинар директоров доп образования\Презентация Центра\Сотрудничество с УФС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3713989" cy="2785492"/>
          </a:xfrm>
          <a:prstGeom prst="rect">
            <a:avLst/>
          </a:prstGeom>
          <a:noFill/>
        </p:spPr>
      </p:pic>
      <p:pic>
        <p:nvPicPr>
          <p:cNvPr id="27651" name="Picture 3" descr="Z:\Минченкова\Презентации на семинар директоров доп образования\Презентация Центра\Лопатинский с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4608512" cy="3071142"/>
          </a:xfrm>
          <a:prstGeom prst="rect">
            <a:avLst/>
          </a:prstGeom>
          <a:noFill/>
        </p:spPr>
      </p:pic>
      <p:pic>
        <p:nvPicPr>
          <p:cNvPr id="27654" name="Picture 6" descr="Z:\Минченкова\Презентации на семинар директоров доп образования\Презентация Центра\зоопар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861048"/>
            <a:ext cx="4439816" cy="2497397"/>
          </a:xfrm>
          <a:prstGeom prst="rect">
            <a:avLst/>
          </a:prstGeom>
          <a:noFill/>
        </p:spPr>
      </p:pic>
      <p:pic>
        <p:nvPicPr>
          <p:cNvPr id="27655" name="Picture 7" descr="Z:\Минченкова\Презентации на семинар директоров доп образования\Презентация Центра\Сотрудничество школа 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5064"/>
            <a:ext cx="4175787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Сформированные ключевые образовательные компетентности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39552" y="1628800"/>
          <a:ext cx="80648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компетентности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39552" y="1556792"/>
          <a:ext cx="8136903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JUagAIod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548680"/>
            <a:ext cx="3744416" cy="585913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4474840" cy="2088232"/>
          </a:xfrm>
        </p:spPr>
        <p:txBody>
          <a:bodyPr>
            <a:noAutofit/>
          </a:bodyPr>
          <a:lstStyle/>
          <a:p>
            <a:pPr algn="ctr"/>
            <a:r>
              <a:rPr lang="ru-RU" sz="6600" b="0" dirty="0" smtClean="0">
                <a:latin typeface="Monotype Corsiva" pitchFamily="66" charset="0"/>
                <a:cs typeface="Times New Roman" pitchFamily="18" charset="0"/>
              </a:rPr>
              <a:t>Благодарим за внимание</a:t>
            </a:r>
            <a:endParaRPr lang="ru-RU" sz="6600" b="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99592" y="2636912"/>
            <a:ext cx="3960440" cy="3489251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Телефон: 8 (4812) 38-84-03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smoldvor@mail.ru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Сайт организации: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http://smoldvor.smoladmin.ru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https://vk.com/smoldvor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71338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цель деятельности: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равных возможностей для получения обучающимися качественного дополнительного образования, их духовно-нравственного развития и воспитания, становления гражданской идентичности, формирования умения учиться и организовывать свою познавательную деятельность, укрепления физического и духовного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здоровья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для выявления и развития интересов и способностей обучающихся в различных видах деятельности, формирование у них навыков самообразования;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предоставление условий для свободного поиска научного знания о мире, нравственной истины, смысла человеческой жизни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620688"/>
            <a:ext cx="66334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Директор МБУ ДО «ЦРДМ «Смоленские дворы»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196752"/>
            <a:ext cx="547260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/>
              <a:t>Заместители директора (2)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628800"/>
            <a:ext cx="35283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Городок по изучению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правил дорожного движения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Начальник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Методист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Педагог-организатор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1628800"/>
            <a:ext cx="33315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Методическая служба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Методисты (2)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Социальные педагоги (2)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Педагоги-психологи (2)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3068960"/>
            <a:ext cx="51845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Мобильный  педагогический отряд «Дворовенок»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Педагоги-организаторы (9)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3933056"/>
            <a:ext cx="453650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Клубы по месту жительства (24)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7581" y="4437112"/>
            <a:ext cx="23921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Клубы по интересам (15)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9470" y="4437112"/>
            <a:ext cx="27862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Творческое объединение ( 53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941168"/>
            <a:ext cx="25202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Педагоги-организаторы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(16)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80112" y="4941168"/>
            <a:ext cx="29523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 дополнительного  образования(40)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67744" y="5661248"/>
            <a:ext cx="30865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Обучающиеся (2000 человек)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Состав обучающихся по возрасту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3565" y="1844824"/>
          <a:ext cx="7920882" cy="4392487"/>
        </p:xfrm>
        <a:graphic>
          <a:graphicData uri="http://schemas.openxmlformats.org/drawingml/2006/table">
            <a:tbl>
              <a:tblPr/>
              <a:tblGrid>
                <a:gridCol w="1317503"/>
                <a:gridCol w="1355275"/>
                <a:gridCol w="1283508"/>
                <a:gridCol w="1283508"/>
                <a:gridCol w="1283508"/>
                <a:gridCol w="1397580"/>
              </a:tblGrid>
              <a:tr h="1568746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До 5 лет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5-9 лет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10-14 лет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15-17 лет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Старше 18 лет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247"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263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1039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604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247"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368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968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528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184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247"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542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821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410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164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Направленности деятельности и доля обучающихся по ним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1369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Социальный состав обучающихся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11560" y="1628799"/>
          <a:ext cx="7992886" cy="4680522"/>
        </p:xfrm>
        <a:graphic>
          <a:graphicData uri="http://schemas.openxmlformats.org/drawingml/2006/table">
            <a:tbl>
              <a:tblPr/>
              <a:tblGrid>
                <a:gridCol w="714619"/>
                <a:gridCol w="811544"/>
                <a:gridCol w="811544"/>
                <a:gridCol w="811544"/>
                <a:gridCol w="908359"/>
                <a:gridCol w="907647"/>
                <a:gridCol w="1009447"/>
                <a:gridCol w="1008735"/>
                <a:gridCol w="1009447"/>
              </a:tblGrid>
              <a:tr h="2600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многодет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ных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семей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непол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ных семей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мало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ных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семей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Инва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лиды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ограниченными возм.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ровья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Сироты (без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попече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ния роди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телей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мигранты (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бежен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цы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Состоящие на учете в ОППН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0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2014-2015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2015-2016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2016-2017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«ПРЯМАЯ ЛИНИЯ» - Консультации по телефону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 (4812) 32-12-72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340768"/>
          <a:ext cx="8064896" cy="4917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6"/>
              </a:tblGrid>
              <a:tr h="545813">
                <a:tc>
                  <a:txBody>
                    <a:bodyPr/>
                    <a:lstStyle/>
                    <a:p>
                      <a:pPr indent="20129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«Организация досуга детей и подростков. Презентации клубов по месту жительства»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813">
                <a:tc>
                  <a:txBody>
                    <a:bodyPr/>
                    <a:lstStyle/>
                    <a:p>
                      <a:pPr indent="20129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«Проблемы адаптации детей и подростков в новых условиях»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813">
                <a:tc>
                  <a:txBody>
                    <a:bodyPr/>
                    <a:lstStyle/>
                    <a:p>
                      <a:pPr indent="20129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«Как создать гармонию отношений в семье»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813">
                <a:tc>
                  <a:txBody>
                    <a:bodyPr/>
                    <a:lstStyle/>
                    <a:p>
                      <a:pPr indent="20129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«Профилактика ПАВ. Воспитание здоровой и всесторонне развитой личности»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813">
                <a:tc>
                  <a:txBody>
                    <a:bodyPr/>
                    <a:lstStyle/>
                    <a:p>
                      <a:pPr indent="20129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«Правовое воспитание. Права и ответственность детей и подростков»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813">
                <a:tc>
                  <a:txBody>
                    <a:bodyPr/>
                    <a:lstStyle/>
                    <a:p>
                      <a:pPr indent="20129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«Как правильно общаться с агрессивным ребенком»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813">
                <a:tc>
                  <a:txBody>
                    <a:bodyPr/>
                    <a:lstStyle/>
                    <a:p>
                      <a:pPr indent="20129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«Духовно-нравственное воспитание ребенка в семье»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813">
                <a:tc>
                  <a:txBody>
                    <a:bodyPr/>
                    <a:lstStyle/>
                    <a:p>
                      <a:pPr indent="20129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«Роль семьи в формировании у детей здорового образа жизни»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5813">
                <a:tc>
                  <a:txBody>
                    <a:bodyPr/>
                    <a:lstStyle/>
                    <a:p>
                      <a:pPr indent="20129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«Трудоустройство несовершеннолетних»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10" name="Picture 6" descr="Z:\Минченкова\Презентации на семинар директоров доп образования\Презентация Центра\Семейная гостиная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964434" cy="2846947"/>
          </a:xfrm>
          <a:prstGeom prst="rect">
            <a:avLst/>
          </a:prstGeom>
          <a:noFill/>
        </p:spPr>
      </p:pic>
      <p:pic>
        <p:nvPicPr>
          <p:cNvPr id="21512" name="Picture 8" descr="Z:\Минченкова\Презентации на семинар директоров доп образования\Презентация Центра\Семейная гостиная солнц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4608512" cy="3071141"/>
          </a:xfrm>
          <a:prstGeom prst="rect">
            <a:avLst/>
          </a:prstGeom>
          <a:noFill/>
        </p:spPr>
      </p:pic>
      <p:pic>
        <p:nvPicPr>
          <p:cNvPr id="21509" name="Picture 5" descr="Z:\Минченкова\Презентации на семинар директоров доп образования\Презентация Центра\Семейная гостин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816932"/>
            <a:ext cx="4752528" cy="3564396"/>
          </a:xfrm>
          <a:prstGeom prst="rect">
            <a:avLst/>
          </a:prstGeom>
          <a:noFill/>
        </p:spPr>
      </p:pic>
      <p:pic>
        <p:nvPicPr>
          <p:cNvPr id="21511" name="Picture 7" descr="Z:\Минченкова\Презентации на семинар директоров доп образования\Презентация Центра\Семейная гостиная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9222" y="476672"/>
            <a:ext cx="499255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3" descr="SWScan00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284984"/>
            <a:ext cx="4510854" cy="3073329"/>
          </a:xfrm>
        </p:spPr>
      </p:pic>
      <p:pic>
        <p:nvPicPr>
          <p:cNvPr id="15" name="Picture 5" descr="Z:\Минченкова\Презентации на семинар директоров доп образования\Презентация Центра\Дворовенок в 30 школ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76672"/>
            <a:ext cx="4392488" cy="29271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888432" cy="19442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Мобильный педагогический отряд «Дворовёнок»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Z:\Минченкова\Презентации на семинар директоров доп образования\Презентация Центра\Дворовенок день знан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92896"/>
            <a:ext cx="439248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458</Words>
  <Application>Microsoft Office PowerPoint</Application>
  <PresentationFormat>Экран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учреждение дополнительного образования  «Центр развития детей и молодежи «Смоленские дворы»  города Смоленска </vt:lpstr>
      <vt:lpstr>Цели и задачи</vt:lpstr>
      <vt:lpstr>Презентация PowerPoint</vt:lpstr>
      <vt:lpstr>Состав обучающихся по возрасту</vt:lpstr>
      <vt:lpstr>Направленности деятельности и доля обучающихся по ним</vt:lpstr>
      <vt:lpstr>Социальный состав обучающихся</vt:lpstr>
      <vt:lpstr>«ПРЯМАЯ ЛИНИЯ» - Консультации по телефону 8 (4812) 32-12-72</vt:lpstr>
      <vt:lpstr>Презентация PowerPoint</vt:lpstr>
      <vt:lpstr>Мобильный педагогический отряд «Дворовёнок»</vt:lpstr>
      <vt:lpstr>Городок по изучению правил дорожного движения</vt:lpstr>
      <vt:lpstr>Презентация PowerPoint</vt:lpstr>
      <vt:lpstr>Трудоустройство несовершеннолетних</vt:lpstr>
      <vt:lpstr>Флаг МБУ ДО «ЦРДМ «Смоленские дворы»</vt:lpstr>
      <vt:lpstr>Работа Детской Думы</vt:lpstr>
      <vt:lpstr>Волшебный мир добра</vt:lpstr>
      <vt:lpstr>Партнеры Центра</vt:lpstr>
      <vt:lpstr>Сформированные ключевые образовательные компетентности </vt:lpstr>
      <vt:lpstr>Социальные компетентности</vt:lpstr>
      <vt:lpstr>Благодарим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Атрощенкова Маргарита Михайловна</cp:lastModifiedBy>
  <cp:revision>41</cp:revision>
  <dcterms:created xsi:type="dcterms:W3CDTF">2017-05-22T07:44:32Z</dcterms:created>
  <dcterms:modified xsi:type="dcterms:W3CDTF">2017-05-23T07:29:23Z</dcterms:modified>
</cp:coreProperties>
</file>